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'01'!$G$18:$G$23</c:f>
              <c:strCache>
                <c:ptCount val="6"/>
                <c:pt idx="0">
                  <c:v>AEROREPUBLICA</c:v>
                </c:pt>
                <c:pt idx="1">
                  <c:v>AVIANCA</c:v>
                </c:pt>
                <c:pt idx="2">
                  <c:v>EASYFLY</c:v>
                </c:pt>
                <c:pt idx="3">
                  <c:v>JETSMART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'01'!$H$18:$H$23</c:f>
              <c:numCache>
                <c:formatCode>0.00%</c:formatCode>
                <c:ptCount val="6"/>
                <c:pt idx="0">
                  <c:v>0.87788018433179726</c:v>
                </c:pt>
                <c:pt idx="1">
                  <c:v>0.80649766996193972</c:v>
                </c:pt>
                <c:pt idx="2">
                  <c:v>0.9010736196319018</c:v>
                </c:pt>
                <c:pt idx="3">
                  <c:v>0.85236768802228413</c:v>
                </c:pt>
                <c:pt idx="4">
                  <c:v>0.85476190476190472</c:v>
                </c:pt>
                <c:pt idx="5">
                  <c:v>0.85367200441744895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7-4D71-9E83-E484F65C52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213983"/>
        <c:axId val="47219807"/>
        <c:axId val="0"/>
      </c:bar3DChart>
      <c:catAx>
        <c:axId val="47213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219807"/>
        <c:crosses val="autoZero"/>
        <c:auto val="1"/>
        <c:lblAlgn val="ctr"/>
        <c:lblOffset val="100"/>
        <c:noMultiLvlLbl val="0"/>
      </c:catAx>
      <c:valAx>
        <c:axId val="4721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21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'01'!$G$18:$G$23</c:f>
              <c:strCache>
                <c:ptCount val="6"/>
                <c:pt idx="0">
                  <c:v>AEROREPUBLICA</c:v>
                </c:pt>
                <c:pt idx="1">
                  <c:v>AVIANCA</c:v>
                </c:pt>
                <c:pt idx="2">
                  <c:v>EASYFLY</c:v>
                </c:pt>
                <c:pt idx="3">
                  <c:v>JETSMART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'01'!$H$18:$H$23</c:f>
              <c:numCache>
                <c:formatCode>0.00%</c:formatCode>
                <c:ptCount val="6"/>
                <c:pt idx="0">
                  <c:v>0.59905660377358494</c:v>
                </c:pt>
                <c:pt idx="1">
                  <c:v>0.69670768207515799</c:v>
                </c:pt>
                <c:pt idx="2">
                  <c:v>0.57996051332675225</c:v>
                </c:pt>
                <c:pt idx="3">
                  <c:v>0.59244917715392065</c:v>
                </c:pt>
                <c:pt idx="4">
                  <c:v>0.66728624535315983</c:v>
                </c:pt>
                <c:pt idx="5">
                  <c:v>0.55234012147195422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C-44B7-97B9-D51A064B6F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213983"/>
        <c:axId val="47219807"/>
        <c:axId val="0"/>
      </c:bar3DChart>
      <c:catAx>
        <c:axId val="47213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219807"/>
        <c:crosses val="autoZero"/>
        <c:auto val="1"/>
        <c:lblAlgn val="ctr"/>
        <c:lblOffset val="100"/>
        <c:noMultiLvlLbl val="0"/>
      </c:catAx>
      <c:valAx>
        <c:axId val="4721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721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'02'!$E$12:$E$29</c:f>
              <c:strCache>
                <c:ptCount val="18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JETSMART CHILE</c:v>
                </c:pt>
                <c:pt idx="12">
                  <c:v>JETSMART PERÚ</c:v>
                </c:pt>
                <c:pt idx="13">
                  <c:v>KLM</c:v>
                </c:pt>
                <c:pt idx="14">
                  <c:v>LASER AIRLINES</c:v>
                </c:pt>
                <c:pt idx="15">
                  <c:v>LUFTHANSA</c:v>
                </c:pt>
                <c:pt idx="16">
                  <c:v>UNITED AIRLINES</c:v>
                </c:pt>
                <c:pt idx="17">
                  <c:v>VOLARIS MEXICO</c:v>
                </c:pt>
              </c:strCache>
            </c:strRef>
          </c:cat>
          <c:val>
            <c:numRef>
              <c:f>'02'!$F$12:$F$29</c:f>
              <c:numCache>
                <c:formatCode>0.00%</c:formatCode>
                <c:ptCount val="18"/>
                <c:pt idx="0">
                  <c:v>0.79166666666666663</c:v>
                </c:pt>
                <c:pt idx="1">
                  <c:v>0.61538461538461542</c:v>
                </c:pt>
                <c:pt idx="2">
                  <c:v>0.98139037433155074</c:v>
                </c:pt>
                <c:pt idx="3">
                  <c:v>0.86989795918367352</c:v>
                </c:pt>
                <c:pt idx="4">
                  <c:v>0.85327681433299574</c:v>
                </c:pt>
                <c:pt idx="5">
                  <c:v>0.90933262430204731</c:v>
                </c:pt>
                <c:pt idx="6">
                  <c:v>0.97282097316706495</c:v>
                </c:pt>
                <c:pt idx="7">
                  <c:v>0.86138002059732233</c:v>
                </c:pt>
                <c:pt idx="8">
                  <c:v>0.9989258861439313</c:v>
                </c:pt>
                <c:pt idx="9">
                  <c:v>0.90537471612414833</c:v>
                </c:pt>
                <c:pt idx="10">
                  <c:v>0.81674323634507406</c:v>
                </c:pt>
                <c:pt idx="11">
                  <c:v>0.81325301204819289</c:v>
                </c:pt>
                <c:pt idx="12">
                  <c:v>0.95454545454545459</c:v>
                </c:pt>
                <c:pt idx="13">
                  <c:v>0.9611217335882728</c:v>
                </c:pt>
                <c:pt idx="14">
                  <c:v>0.86545454545454548</c:v>
                </c:pt>
                <c:pt idx="15">
                  <c:v>1</c:v>
                </c:pt>
                <c:pt idx="16">
                  <c:v>0.91128177966101698</c:v>
                </c:pt>
                <c:pt idx="17">
                  <c:v>0.95140664961636823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2-4492-936B-DECF7799E3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3700927"/>
        <c:axId val="2113703423"/>
        <c:axId val="0"/>
      </c:bar3DChart>
      <c:catAx>
        <c:axId val="211370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3703423"/>
        <c:crosses val="autoZero"/>
        <c:auto val="1"/>
        <c:lblAlgn val="ctr"/>
        <c:lblOffset val="100"/>
        <c:noMultiLvlLbl val="0"/>
      </c:catAx>
      <c:valAx>
        <c:axId val="2113703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370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'02'!$E$12:$E$29</c:f>
              <c:strCache>
                <c:ptCount val="18"/>
                <c:pt idx="0">
                  <c:v>AIR CANADA</c:v>
                </c:pt>
                <c:pt idx="1">
                  <c:v>ARAJET</c:v>
                </c:pt>
                <c:pt idx="2">
                  <c:v>AEROMEXICO</c:v>
                </c:pt>
                <c:pt idx="3">
                  <c:v>AIR FRANCE</c:v>
                </c:pt>
                <c:pt idx="4">
                  <c:v>AMERICAN AIRLINES</c:v>
                </c:pt>
                <c:pt idx="5">
                  <c:v>AVIANCA (AEROGAL, AVIATECA, LACSA, TACA)</c:v>
                </c:pt>
                <c:pt idx="6">
                  <c:v>COPA AIRLINES</c:v>
                </c:pt>
                <c:pt idx="7">
                  <c:v>DELTA AIRLINES</c:v>
                </c:pt>
                <c:pt idx="8">
                  <c:v>EMIRATES</c:v>
                </c:pt>
                <c:pt idx="9">
                  <c:v>IBERIA</c:v>
                </c:pt>
                <c:pt idx="10">
                  <c:v>JETBLUE</c:v>
                </c:pt>
                <c:pt idx="11">
                  <c:v>JETSMART CHILE</c:v>
                </c:pt>
                <c:pt idx="12">
                  <c:v>JETSMART PERÚ</c:v>
                </c:pt>
                <c:pt idx="13">
                  <c:v>KLM</c:v>
                </c:pt>
                <c:pt idx="14">
                  <c:v>LASER AIRLINES</c:v>
                </c:pt>
                <c:pt idx="15">
                  <c:v>LUFTHANSA</c:v>
                </c:pt>
                <c:pt idx="16">
                  <c:v>UNITED AIRLINES</c:v>
                </c:pt>
                <c:pt idx="17">
                  <c:v>VOLARIS MEXICO</c:v>
                </c:pt>
              </c:strCache>
            </c:strRef>
          </c:cat>
          <c:val>
            <c:numRef>
              <c:f>'02'!$F$12:$F$29</c:f>
              <c:numCache>
                <c:formatCode>0.00%</c:formatCode>
                <c:ptCount val="18"/>
                <c:pt idx="0">
                  <c:v>0.73076923076923073</c:v>
                </c:pt>
                <c:pt idx="1">
                  <c:v>0.51282051282051277</c:v>
                </c:pt>
                <c:pt idx="2">
                  <c:v>0.89516129032258063</c:v>
                </c:pt>
                <c:pt idx="3">
                  <c:v>0.70967741935483875</c:v>
                </c:pt>
                <c:pt idx="4">
                  <c:v>0.80817610062893086</c:v>
                </c:pt>
                <c:pt idx="5">
                  <c:v>0.84444444444444444</c:v>
                </c:pt>
                <c:pt idx="6">
                  <c:v>0.88053097345132747</c:v>
                </c:pt>
                <c:pt idx="7">
                  <c:v>0.80392156862745101</c:v>
                </c:pt>
                <c:pt idx="8">
                  <c:v>0.967741935483871</c:v>
                </c:pt>
                <c:pt idx="9">
                  <c:v>0.84782608695652173</c:v>
                </c:pt>
                <c:pt idx="10">
                  <c:v>0.78125</c:v>
                </c:pt>
                <c:pt idx="11">
                  <c:v>0.55555555555555558</c:v>
                </c:pt>
                <c:pt idx="12">
                  <c:v>0.66666666666666663</c:v>
                </c:pt>
                <c:pt idx="13">
                  <c:v>0.89655172413793105</c:v>
                </c:pt>
                <c:pt idx="14">
                  <c:v>0.82352941176470584</c:v>
                </c:pt>
                <c:pt idx="15">
                  <c:v>0.47058823529411764</c:v>
                </c:pt>
                <c:pt idx="16">
                  <c:v>0.79569892473118276</c:v>
                </c:pt>
                <c:pt idx="17">
                  <c:v>0.77419354838709675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3-4336-89A1-30CA973442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3700927"/>
        <c:axId val="2113703423"/>
        <c:axId val="0"/>
      </c:bar3DChart>
      <c:catAx>
        <c:axId val="211370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3703423"/>
        <c:crosses val="autoZero"/>
        <c:auto val="1"/>
        <c:lblAlgn val="ctr"/>
        <c:lblOffset val="100"/>
        <c:noMultiLvlLbl val="0"/>
      </c:catAx>
      <c:valAx>
        <c:axId val="2113703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370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10/12/2024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10/12/2024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10/12/2024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B38B80-9761-036B-56CA-D042E5216ABA}"/>
              </a:ext>
            </a:extLst>
          </p:cNvPr>
          <p:cNvSpPr txBox="1"/>
          <p:nvPr/>
        </p:nvSpPr>
        <p:spPr>
          <a:xfrm>
            <a:off x="5499717" y="628575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Las aerolíneas AIR EUROPA, AEROLINEAS ARGENTINAS, AVIOR AIRLINES, LATAM (LAN PERU, LAN ECUADOR, LAN CHILE), TURKISH AIRLINES y SPIRIT al momento de la publicación de este boletín no presento estadísticas de cumplimiento del mes de octubre 2024.</a:t>
            </a:r>
            <a:endParaRPr lang="es-CO" sz="7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4140FB7-7F54-DCD0-3493-3B94DCBA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427911"/>
              </p:ext>
            </p:extLst>
          </p:nvPr>
        </p:nvGraphicFramePr>
        <p:xfrm>
          <a:off x="5509459" y="1331650"/>
          <a:ext cx="6004879" cy="458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8F36F0-A5EA-9799-17F6-0FC5BF78FA09}"/>
              </a:ext>
            </a:extLst>
          </p:cNvPr>
          <p:cNvSpPr txBox="1"/>
          <p:nvPr/>
        </p:nvSpPr>
        <p:spPr>
          <a:xfrm>
            <a:off x="5499717" y="628575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Las aerolíneas AIR EUROPA, AEROLINEAS ARGENTINAS, AVIOR AIRLINES, LATAM (LAN PERU, LAN ECUADOR, LAN CHILE), TURKISH AIRLINES y SPIRIT al momento de la publicación de este boletín no presento estadísticas de cumplimiento del mes de octubre 2024.</a:t>
            </a:r>
            <a:endParaRPr lang="es-CO" sz="7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4140FB7-7F54-DCD0-3493-3B94DCBA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700140"/>
              </p:ext>
            </p:extLst>
          </p:nvPr>
        </p:nvGraphicFramePr>
        <p:xfrm>
          <a:off x="5509459" y="1313894"/>
          <a:ext cx="6013757" cy="459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 2024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61.46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85.77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Octubre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DB5861-1E61-B85E-984C-D754341AE0DD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</a:t>
            </a:r>
            <a:r>
              <a:rPr lang="es-MX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Aires</a:t>
            </a:r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momento de la publicación de este boletín no presento estadísticas de cumplimiento del mes de octubre 2024.</a:t>
            </a:r>
            <a:endParaRPr lang="es-CO" sz="7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D4DD39C-F532-1315-DF92-C4CC7654D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965670"/>
              </p:ext>
            </p:extLst>
          </p:nvPr>
        </p:nvGraphicFramePr>
        <p:xfrm>
          <a:off x="5520695" y="1358283"/>
          <a:ext cx="5993643" cy="454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36CD6F-F359-5550-0FC2-E3C90A677998}"/>
              </a:ext>
            </a:extLst>
          </p:cNvPr>
          <p:cNvSpPr txBox="1"/>
          <p:nvPr/>
        </p:nvSpPr>
        <p:spPr>
          <a:xfrm>
            <a:off x="5499717" y="6379953"/>
            <a:ext cx="6094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La aerolínea </a:t>
            </a:r>
            <a:r>
              <a:rPr lang="es-MX" sz="700" b="1" dirty="0">
                <a:solidFill>
                  <a:srgbClr val="000000"/>
                </a:solidFill>
                <a:latin typeface="Calibri" panose="020F0502020204030204" pitchFamily="34" charset="0"/>
              </a:rPr>
              <a:t>Aires</a:t>
            </a:r>
            <a:r>
              <a:rPr lang="es-MX" sz="7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momento de la publicación de este boletín no presento estadísticas de cumplimiento del mes de octubre 2024.</a:t>
            </a:r>
            <a:endParaRPr lang="es-CO" sz="7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D4DD39C-F532-1315-DF92-C4CC7654DC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668989"/>
              </p:ext>
            </p:extLst>
          </p:nvPr>
        </p:nvGraphicFramePr>
        <p:xfrm>
          <a:off x="5509459" y="1331650"/>
          <a:ext cx="6084778" cy="458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76.47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89.42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46660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Octubre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206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81EC01B4-1186-47DA-B71E-791459BEFF4C}"/>
</file>

<file path=customXml/itemProps2.xml><?xml version="1.0" encoding="utf-8"?>
<ds:datastoreItem xmlns:ds="http://schemas.openxmlformats.org/officeDocument/2006/customXml" ds:itemID="{5E8EFBBF-10A1-4C2F-85BC-E33E1F67206E}"/>
</file>

<file path=customXml/itemProps3.xml><?xml version="1.0" encoding="utf-8"?>
<ds:datastoreItem xmlns:ds="http://schemas.openxmlformats.org/officeDocument/2006/customXml" ds:itemID="{4FAF7E00-1362-4FA5-A8DA-1AACF6CA396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482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OCTUBRE 2024</dc:title>
  <dc:creator>William Camilo  Baracaldo Godoy</dc:creator>
  <cp:lastModifiedBy>Juan David Dominguez Arrieta</cp:lastModifiedBy>
  <cp:revision>185</cp:revision>
  <dcterms:created xsi:type="dcterms:W3CDTF">2023-05-08T00:34:42Z</dcterms:created>
  <dcterms:modified xsi:type="dcterms:W3CDTF">2024-12-10T20:26:15Z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